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63" r:id="rId5"/>
    <p:sldId id="264" r:id="rId6"/>
    <p:sldId id="272" r:id="rId7"/>
    <p:sldId id="265" r:id="rId8"/>
    <p:sldId id="259" r:id="rId9"/>
    <p:sldId id="260" r:id="rId10"/>
    <p:sldId id="26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ilie Jones" initials="EJ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5173-B00E-4A7D-A440-A160E0D632A3}" type="datetimeFigureOut">
              <a:rPr lang="en-CA" smtClean="0"/>
              <a:t>2018-04-10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2D8DA-DD39-4EFA-860E-7A3CD8D1B0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8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E39E-10A7-49AE-A5EE-BBD94ABDE537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733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E39E-10A7-49AE-A5EE-BBD94ABDE537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73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E39E-10A7-49AE-A5EE-BBD94ABDE537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73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E39E-10A7-49AE-A5EE-BBD94ABDE537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73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E39E-10A7-49AE-A5EE-BBD94ABDE537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73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E39E-10A7-49AE-A5EE-BBD94ABDE537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733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E39E-10A7-49AE-A5EE-BBD94ABDE537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273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5004048" cy="6858000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293096"/>
            <a:ext cx="4320480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223" y="4869160"/>
            <a:ext cx="3449863" cy="1807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2656"/>
            <a:ext cx="3452302" cy="8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0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56" y="137277"/>
            <a:ext cx="3452302" cy="8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5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5580112" cy="6340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43528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640BA-883A-481E-9A09-88E06E4D0EB0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26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marL="363538" indent="0"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174625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4625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1700" indent="-188913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6325" indent="-1746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atcompartners.roadpost.com/iridium-ca/iridium-marketing/user-guides/?SSScrollPosition=14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satcompartners.roadpost.com/iridium-ca/iridium-marketing/user-guides/?SSScrollPosition=142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satcompartners.roadpost.com/iridium-ca/iridium-marketing/sales-tools-comparison-tables-editable-e-mails-etc/?SSScrollPosition=2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g"/><Relationship Id="rId4" Type="http://schemas.openxmlformats.org/officeDocument/2006/relationships/hyperlink" Target="http://satcompartners.roadpost.com/iridium-ca/iridium-marketing/sales-tools-comparison-tables-editable-e-mails-etc/?SSScrollPosition=213" TargetMode="External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59346"/>
            <a:ext cx="4716016" cy="32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355976" cy="6858000"/>
          </a:xfrm>
        </p:spPr>
        <p:txBody>
          <a:bodyPr/>
          <a:lstStyle/>
          <a:p>
            <a:r>
              <a:rPr lang="en-CA" dirty="0"/>
              <a:t>Iridium GO! </a:t>
            </a:r>
            <a:r>
              <a:rPr lang="en-CA"/>
              <a:t>Training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CA" dirty="0"/>
          </a:p>
        </p:txBody>
      </p:sp>
      <p:pic>
        <p:nvPicPr>
          <p:cNvPr id="4" name="Picture 3" descr="Globes shadow small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6632" y="1606627"/>
            <a:ext cx="2657616" cy="2542453"/>
          </a:xfrm>
          <a:prstGeom prst="rect">
            <a:avLst/>
          </a:prstGeom>
        </p:spPr>
      </p:pic>
      <p:pic>
        <p:nvPicPr>
          <p:cNvPr id="6" name="Picture 5" descr="Iridium_Everywhere_2Cfina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94911" y="2852936"/>
            <a:ext cx="3613593" cy="115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2656"/>
            <a:ext cx="558011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marL="355600" defTabSz="913977"/>
            <a:r>
              <a:rPr lang="en-CA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Target Markets: Government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43088"/>
              </p:ext>
            </p:extLst>
          </p:nvPr>
        </p:nvGraphicFramePr>
        <p:xfrm>
          <a:off x="243384" y="1124744"/>
          <a:ext cx="8577088" cy="42136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04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2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05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</a:rPr>
                        <a:t>Segment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</a:rPr>
                        <a:t> Proposition 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40">
                <a:tc>
                  <a:txBody>
                    <a:bodyPr/>
                    <a:lstStyle/>
                    <a:p>
                      <a:r>
                        <a:rPr lang="en-CA" sz="1700" b="1" dirty="0">
                          <a:latin typeface="Calibri" panose="020F0502020204030204" pitchFamily="34" charset="0"/>
                        </a:rPr>
                        <a:t>Provincial/ Local/ Federal Disaster Preparation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Connect to home country using own smartphone but with Iridium network for improved security (calls bypass local landlines).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595">
                <a:tc>
                  <a:txBody>
                    <a:bodyPr/>
                    <a:lstStyle/>
                    <a:p>
                      <a:r>
                        <a:rPr lang="en-CA" sz="1700" b="1" dirty="0">
                          <a:latin typeface="Calibri" panose="020F0502020204030204" pitchFamily="34" charset="0"/>
                        </a:rPr>
                        <a:t>Military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en-CA" sz="1700" b="0" dirty="0">
                          <a:latin typeface="Calibri" panose="020F0502020204030204" pitchFamily="34" charset="0"/>
                        </a:rPr>
                        <a:t>Welfare calling at forward operating bases and for rapid deployments so soldiers can stay connected to home (ex. like </a:t>
                      </a:r>
                      <a:r>
                        <a:rPr lang="en-CA" sz="1700" b="0" dirty="0" err="1">
                          <a:latin typeface="Calibri" panose="020F0502020204030204" pitchFamily="34" charset="0"/>
                        </a:rPr>
                        <a:t>DnD</a:t>
                      </a:r>
                      <a:r>
                        <a:rPr lang="en-CA" sz="1700" b="0" dirty="0">
                          <a:latin typeface="Calibri" panose="020F0502020204030204" pitchFamily="34" charset="0"/>
                        </a:rPr>
                        <a:t>).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486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State Department/Diplomats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Connect to home country using own smartphone but with Iridium network for improved security (calls bypass local landlines).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067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Special</a:t>
                      </a:r>
                      <a:r>
                        <a:rPr lang="en-US" sz="1700" b="1" baseline="0" dirty="0">
                          <a:latin typeface="Calibri" panose="020F0502020204030204" pitchFamily="34" charset="0"/>
                        </a:rPr>
                        <a:t> Operations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Important to have device that allows them to inconspicuously use their own smartphones to blend in (ex. hide and use own smartphone).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432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497409"/>
              </p:ext>
            </p:extLst>
          </p:nvPr>
        </p:nvGraphicFramePr>
        <p:xfrm>
          <a:off x="251518" y="1079941"/>
          <a:ext cx="8640961" cy="55318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33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06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91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73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779">
                <a:tc>
                  <a:txBody>
                    <a:bodyPr/>
                    <a:lstStyle/>
                    <a:p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Iridium GO!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IsatHub</a:t>
                      </a:r>
                      <a:endParaRPr lang="en-C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Sat-Fi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31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Network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Iridium LEO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Geostationary</a:t>
                      </a:r>
                      <a:endParaRPr lang="en-CA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+mn-lt"/>
                        </a:rPr>
                        <a:t>Globalstar LEO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Image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Coverage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100% pole to pole global coverage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Nearly global coverage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US and Southern Canada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6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Features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Voice Calls,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SMS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Email &amp;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Web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SOS Emergency Button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GPS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Photo Transfer,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Weather,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Social Network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Voice, SMS, data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SmartApp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iOS &amp; Android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Multiple user support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Voice Calls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Email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Web 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GPS Positioning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08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Restrictions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 IP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Lower data speeds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Requires optimised apps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Not recommended to use while moving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tracking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SOS button and SMS functionality not available at launch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internal battery, requires connectivity to power source</a:t>
                      </a:r>
                      <a:endParaRPr lang="en-C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3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Mobility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Works stationary or on the move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Requires steady connection to satellite constellation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In-vehicle,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</a:t>
                      </a: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equires connectivity to power source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2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Data speeds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Circuit Switched 2.4kbps and up to 9.6 kbps with Web &amp; Mail app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Real-time IP data 384/240kbps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Up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to 9.6 Kbps</a:t>
                      </a:r>
                      <a:endParaRPr lang="en-C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Multi-user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Yes, up to 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Yes,</a:t>
                      </a:r>
                      <a:r>
                        <a:rPr lang="en-CA" sz="12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up to 8 users</a:t>
                      </a:r>
                      <a:endParaRPr lang="en-CA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Size/weight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114 x 82 x 32 mm - 305g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179 x 170 x 30 mm - 850g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160 x 160 x 61 mm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IP rating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IP65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IP4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Dev. platform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Yes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32656"/>
            <a:ext cx="5868144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marL="88900" defTabSz="913977"/>
            <a:r>
              <a:rPr lang="en-CA" sz="3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/>
              </a:rPr>
              <a:t>Mobile Data Product Comparison</a:t>
            </a: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00335"/>
            <a:ext cx="1080120" cy="69256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0334"/>
            <a:ext cx="1224136" cy="69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globalstar.com/sat-fi/images/pricing_satf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44824"/>
            <a:ext cx="792088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52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Iridium GO! Key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2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56417"/>
              </p:ext>
            </p:extLst>
          </p:nvPr>
        </p:nvGraphicFramePr>
        <p:xfrm>
          <a:off x="322833" y="1052513"/>
          <a:ext cx="8497639" cy="46347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2683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</a:rPr>
                        <a:t>Feature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</a:rPr>
                        <a:t>Description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4833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Connectivity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Apple and Android devices will now work anywhere on the planet.</a:t>
                      </a:r>
                    </a:p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The first ever reliable global voice and data connection with pole to pole Iridium</a:t>
                      </a:r>
                      <a:r>
                        <a:rPr lang="en-CA" sz="17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CA" sz="1700" dirty="0">
                          <a:latin typeface="Calibri" panose="020F0502020204030204" pitchFamily="34" charset="0"/>
                        </a:rPr>
                        <a:t>coverage.</a:t>
                      </a:r>
                    </a:p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Connects up to 5 mobile devices (single user at a time). 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351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Simplicity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altLang="en-US" sz="1700" dirty="0">
                          <a:cs typeface="Calibri"/>
                        </a:rPr>
                        <a:t>Simple and easy to use. </a:t>
                      </a:r>
                    </a:p>
                    <a:p>
                      <a:pPr marL="174625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No worries. No roaming charges. 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780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Optimized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altLang="en-US" sz="1700" dirty="0">
                          <a:cs typeface="Calibri"/>
                        </a:rPr>
                        <a:t>An all-in-one solution that supports: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CA" altLang="en-US" sz="1600" dirty="0">
                          <a:cs typeface="Calibri"/>
                        </a:rPr>
                        <a:t>Voice calling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CA" altLang="en-US" sz="1600" dirty="0">
                          <a:cs typeface="Calibri"/>
                        </a:rPr>
                        <a:t>SMS/text messaging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CA" altLang="en-US" sz="1600" dirty="0">
                          <a:cs typeface="Calibri"/>
                        </a:rPr>
                        <a:t>Email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CA" altLang="en-US" sz="1600" dirty="0">
                          <a:cs typeface="Calibri"/>
                        </a:rPr>
                        <a:t>GPS positioning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CA" altLang="en-US" sz="1600" dirty="0">
                          <a:cs typeface="Calibri"/>
                        </a:rPr>
                        <a:t>Online tracking</a:t>
                      </a:r>
                    </a:p>
                    <a:p>
                      <a:pPr marL="7429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CA" altLang="en-US" sz="1600" dirty="0">
                          <a:cs typeface="Calibri"/>
                        </a:rPr>
                        <a:t>Emergency SOS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360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Ruggedized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altLang="en-US" sz="1700" dirty="0">
                          <a:cs typeface="Calibri"/>
                        </a:rPr>
                        <a:t>Jet water resistant, shock resistant and dust proof (IP65 rated).</a:t>
                      </a:r>
                    </a:p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700" dirty="0">
                          <a:latin typeface="Calibri" panose="020F0502020204030204" pitchFamily="34" charset="0"/>
                          <a:cs typeface="+mn-cs"/>
                        </a:rPr>
                        <a:t>Portable</a:t>
                      </a:r>
                      <a:r>
                        <a:rPr lang="en-US" altLang="en-US" sz="1700" baseline="0" dirty="0">
                          <a:latin typeface="Calibri" panose="020F0502020204030204" pitchFamily="34" charset="0"/>
                          <a:cs typeface="+mn-cs"/>
                        </a:rPr>
                        <a:t> and chargeable with battery life of up to 5.5 hours.</a:t>
                      </a:r>
                      <a:endParaRPr lang="en-CA" altLang="en-US" sz="1700" dirty="0">
                        <a:cs typeface="Calibri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3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www.iridium.com/images/widgets/widget2_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310851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Iridium GO! Positioning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3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435674"/>
              </p:ext>
            </p:extLst>
          </p:nvPr>
        </p:nvGraphicFramePr>
        <p:xfrm>
          <a:off x="144016" y="1195392"/>
          <a:ext cx="8604448" cy="54491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423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33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000">
                <a:tc gridSpan="2">
                  <a:txBody>
                    <a:bodyPr/>
                    <a:lstStyle/>
                    <a:p>
                      <a:r>
                        <a:rPr lang="en-CA" sz="1700" b="1" u="sng" dirty="0"/>
                        <a:t>Versatile</a:t>
                      </a:r>
                      <a:endParaRPr lang="en-CA" sz="1700" b="1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063">
                <a:tc gridSpan="3">
                  <a:txBody>
                    <a:bodyPr/>
                    <a:lstStyle/>
                    <a:p>
                      <a:r>
                        <a:rPr lang="en-CA" sz="1700" dirty="0"/>
                        <a:t>Iridium GO! supports a full range of global communications, including: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090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Voice calls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Email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Applications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Social networking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Photo sharing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SMS two-way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GPS tracking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SOS alerts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4143">
                <a:tc>
                  <a:txBody>
                    <a:bodyPr/>
                    <a:lstStyle/>
                    <a:p>
                      <a:r>
                        <a:rPr lang="en-CA" sz="1700" b="1" u="sng" dirty="0"/>
                        <a:t>Simple</a:t>
                      </a:r>
                      <a:endParaRPr lang="en-CA" sz="1700" b="1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CA" sz="17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60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000">
                <a:tc gridSpan="3">
                  <a:txBody>
                    <a:bodyPr/>
                    <a:lstStyle/>
                    <a:p>
                      <a:r>
                        <a:rPr lang="en-CA" sz="1700" dirty="0"/>
                        <a:t>Easy to Use,</a:t>
                      </a:r>
                      <a:r>
                        <a:rPr lang="en-CA" sz="1700" baseline="0" dirty="0"/>
                        <a:t> s</a:t>
                      </a:r>
                      <a:r>
                        <a:rPr lang="en-CA" sz="1700" dirty="0"/>
                        <a:t>table, lay-flat design,</a:t>
                      </a:r>
                      <a:r>
                        <a:rPr lang="en-CA" sz="1700" baseline="0" dirty="0"/>
                        <a:t> f</a:t>
                      </a:r>
                      <a:r>
                        <a:rPr lang="en-CA" sz="1700" dirty="0"/>
                        <a:t>lip up antenna </a:t>
                      </a:r>
                      <a:r>
                        <a:rPr lang="en-CA" sz="1700" baseline="0" dirty="0"/>
                        <a:t> and </a:t>
                      </a:r>
                    </a:p>
                    <a:p>
                      <a:r>
                        <a:rPr lang="en-CA" sz="1700" baseline="0" dirty="0"/>
                        <a:t>b</a:t>
                      </a:r>
                      <a:r>
                        <a:rPr lang="en-CA" sz="1700" dirty="0"/>
                        <a:t>uilt-in menu/status display.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847">
                <a:tc gridSpan="2">
                  <a:txBody>
                    <a:bodyPr/>
                    <a:lstStyle/>
                    <a:p>
                      <a:r>
                        <a:rPr lang="en-CA" sz="1700" b="1" u="sng" dirty="0"/>
                        <a:t>Mobile</a:t>
                      </a:r>
                      <a:endParaRPr lang="en-CA" sz="1700" b="1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000">
                <a:tc gridSpan="3">
                  <a:txBody>
                    <a:bodyPr/>
                    <a:lstStyle/>
                    <a:p>
                      <a:r>
                        <a:rPr lang="en-CA" sz="1700" dirty="0"/>
                        <a:t>Powered by the world's furthest reaching network, dramatically extend the capabilities of your personal devices by creating a reliable satellite connection – anywhere on the planet. 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735">
                <a:tc gridSpan="2">
                  <a:txBody>
                    <a:bodyPr/>
                    <a:lstStyle/>
                    <a:p>
                      <a:r>
                        <a:rPr lang="en-CA" sz="1700" b="1" u="sng" dirty="0"/>
                        <a:t>Innovative</a:t>
                      </a:r>
                      <a:endParaRPr lang="en-CA" sz="1700" b="1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000">
                <a:tc gridSpan="3">
                  <a:txBody>
                    <a:bodyPr/>
                    <a:lstStyle/>
                    <a:p>
                      <a:r>
                        <a:rPr lang="en-CA" sz="1700" dirty="0"/>
                        <a:t>It’s like having your</a:t>
                      </a:r>
                      <a:r>
                        <a:rPr lang="en-CA" sz="1700" baseline="0" dirty="0"/>
                        <a:t> very own global cell tower – only much easier to pack.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30519">
                <a:tc gridSpan="2">
                  <a:txBody>
                    <a:bodyPr/>
                    <a:lstStyle/>
                    <a:p>
                      <a:r>
                        <a:rPr lang="en-CA" sz="1700" b="1" u="sng" dirty="0"/>
                        <a:t>Affordable</a:t>
                      </a:r>
                      <a:endParaRPr lang="en-CA" sz="1700" b="1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000">
                <a:tc gridSpan="3">
                  <a:txBody>
                    <a:bodyPr/>
                    <a:lstStyle/>
                    <a:p>
                      <a:r>
                        <a:rPr lang="en-CA" sz="1700" dirty="0"/>
                        <a:t>Iridium GO! is an affordable solution for global connectivity, delivering remarkable value compared to other options. 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00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Iridium GO! Tech Specs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742493"/>
              </p:ext>
            </p:extLst>
          </p:nvPr>
        </p:nvGraphicFramePr>
        <p:xfrm>
          <a:off x="179512" y="1988840"/>
          <a:ext cx="8784976" cy="4114800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Dimensions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81.7 X 119.81 X 33.44 mm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Weight with Battery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305 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Ingress Protection (IP)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IP65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Temperature Ranges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-10C to +50C (Operational),</a:t>
                      </a:r>
                      <a:r>
                        <a:rPr lang="en-CA" sz="1700" baseline="0" dirty="0"/>
                        <a:t> -20C to +60C (Storage) </a:t>
                      </a:r>
                      <a:endParaRPr lang="en-CA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Wi-Fi Frequency</a:t>
                      </a:r>
                      <a:r>
                        <a:rPr lang="en-CA" sz="1700" baseline="0" dirty="0"/>
                        <a:t> &amp; Range</a:t>
                      </a:r>
                      <a:endParaRPr lang="en-CA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baseline="0" dirty="0"/>
                        <a:t>up to 30.5 meters or 100 feet (</a:t>
                      </a:r>
                      <a:r>
                        <a:rPr lang="en-CA" sz="1700" dirty="0"/>
                        <a:t>2.4 </a:t>
                      </a:r>
                      <a:r>
                        <a:rPr lang="en-CA" sz="1700" dirty="0" err="1"/>
                        <a:t>Ghz</a:t>
                      </a:r>
                      <a:r>
                        <a:rPr lang="en-CA" sz="1700" baseline="0" dirty="0"/>
                        <a:t> b, g, n)</a:t>
                      </a:r>
                      <a:endParaRPr lang="en-CA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Included GO! 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Iridium GO! (Phone, SMS, SOS)</a:t>
                      </a:r>
                      <a:endParaRPr lang="en-CA" sz="1700" baseline="0" dirty="0"/>
                    </a:p>
                    <a:p>
                      <a:r>
                        <a:rPr lang="en-CA" sz="1700" baseline="0" dirty="0"/>
                        <a:t>Iridium GO! Mail &amp; Web (Mail, Web, Weather)</a:t>
                      </a:r>
                      <a:endParaRPr lang="en-CA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# of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Up to 5 can connect with Iridium</a:t>
                      </a:r>
                      <a:r>
                        <a:rPr lang="en-CA" sz="1700" baseline="0" dirty="0"/>
                        <a:t> GO! app</a:t>
                      </a:r>
                      <a:endParaRPr lang="en-CA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Battery Specs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3600 </a:t>
                      </a:r>
                      <a:r>
                        <a:rPr lang="en-CA" sz="1700" dirty="0" err="1"/>
                        <a:t>mAh</a:t>
                      </a:r>
                      <a:r>
                        <a:rPr lang="en-CA" sz="1700" baseline="0" dirty="0"/>
                        <a:t> providing up to 5.5 </a:t>
                      </a:r>
                      <a:r>
                        <a:rPr lang="en-CA" sz="1700" baseline="0" dirty="0" err="1"/>
                        <a:t>hrs</a:t>
                      </a:r>
                      <a:r>
                        <a:rPr lang="en-CA" sz="1700" baseline="0" dirty="0"/>
                        <a:t> talk time / up to 15.5 standby</a:t>
                      </a:r>
                      <a:endParaRPr lang="en-CA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Battery</a:t>
                      </a:r>
                      <a:r>
                        <a:rPr lang="en-CA" sz="1700" baseline="0" dirty="0"/>
                        <a:t> Charge Time</a:t>
                      </a:r>
                      <a:endParaRPr lang="en-CA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4 hours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Interface Connectors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SIM, micro USB, External</a:t>
                      </a:r>
                      <a:r>
                        <a:rPr lang="en-CA" sz="1700" baseline="0" dirty="0"/>
                        <a:t> Antenna</a:t>
                      </a:r>
                      <a:endParaRPr lang="en-CA" sz="17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499">
                <a:tc>
                  <a:txBody>
                    <a:bodyPr/>
                    <a:lstStyle/>
                    <a:p>
                      <a:r>
                        <a:rPr lang="en-CA" sz="1700" dirty="0"/>
                        <a:t>External Antenna Adapter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700" dirty="0"/>
                        <a:t>TS-9 (TS-9 to TNC adapter available)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4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Key technical specifications are listed below, more detailed specifications are available in the </a:t>
            </a:r>
            <a:r>
              <a:rPr lang="en-CA" dirty="0">
                <a:hlinkClick r:id="rId2"/>
              </a:rPr>
              <a:t>Iridium GO! Technical Specs </a:t>
            </a:r>
            <a:r>
              <a:rPr lang="en-CA" dirty="0"/>
              <a:t>Document.</a:t>
            </a:r>
          </a:p>
        </p:txBody>
      </p:sp>
    </p:spTree>
    <p:extLst>
      <p:ext uri="{BB962C8B-B14F-4D97-AF65-F5344CB8AC3E}">
        <p14:creationId xmlns:p14="http://schemas.microsoft.com/office/powerpoint/2010/main" val="2043062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2656"/>
            <a:ext cx="558011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marL="355600" defTabSz="913977"/>
            <a:r>
              <a:rPr lang="en-CA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/>
              </a:rPr>
              <a:t>Iridium GO! Use Options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297631" y="1061864"/>
            <a:ext cx="8378825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n-US" sz="1800" dirty="0">
                <a:solidFill>
                  <a:schemeClr val="tx1"/>
                </a:solidFill>
                <a:cs typeface="Trebuchet MS" pitchFamily="34" charset="0"/>
              </a:rPr>
              <a:t>This hotspot device is portable and can be used in a variety of situations: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544" y="1484784"/>
            <a:ext cx="7934325" cy="4419600"/>
            <a:chOff x="990600" y="1752600"/>
            <a:chExt cx="7934325" cy="4419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429000" y="1752600"/>
              <a:ext cx="0" cy="4419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172200" y="1752600"/>
              <a:ext cx="0" cy="4419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990600" y="18288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71600" y="1828800"/>
              <a:ext cx="1447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  </a:t>
              </a:r>
              <a:r>
                <a:rPr lang="en-US" b="1" dirty="0">
                  <a:latin typeface="Calibri" panose="020F0502020204030204" pitchFamily="34" charset="0"/>
                </a:rPr>
                <a:t>Portable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657600" y="18288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8600" y="1828800"/>
              <a:ext cx="1447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</a:rPr>
                <a:t>  </a:t>
              </a:r>
              <a:r>
                <a:rPr lang="en-US" b="1" dirty="0">
                  <a:latin typeface="Calibri" panose="020F0502020204030204" pitchFamily="34" charset="0"/>
                </a:rPr>
                <a:t>In-Vehicle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324600" y="1828800"/>
              <a:ext cx="304800" cy="3048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05600" y="1828800"/>
              <a:ext cx="1447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</a:rPr>
                <a:t>  In-Building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5178669"/>
              <a:ext cx="1143000" cy="805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5073243"/>
              <a:ext cx="1133355" cy="79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7025" y="5160954"/>
              <a:ext cx="1171575" cy="825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5178669"/>
              <a:ext cx="407104" cy="80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8204" y="5202404"/>
              <a:ext cx="1095896" cy="75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9199" y="5202403"/>
              <a:ext cx="450625" cy="744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361" y="2527163"/>
              <a:ext cx="1916278" cy="14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" y="2527163"/>
              <a:ext cx="1924050" cy="150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2565262"/>
              <a:ext cx="2600325" cy="135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23528" y="590438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For additional information on these configuration options, you can download the </a:t>
            </a:r>
            <a:r>
              <a:rPr lang="en-CA" dirty="0">
                <a:hlinkClick r:id="rId12"/>
              </a:rPr>
              <a:t>Iridium GO! Accessories Sales Sheet </a:t>
            </a:r>
            <a:r>
              <a:rPr lang="en-CA" dirty="0"/>
              <a:t>or refer to the </a:t>
            </a:r>
            <a:r>
              <a:rPr lang="en-CA" dirty="0">
                <a:hlinkClick r:id="rId13"/>
              </a:rPr>
              <a:t>Iridium GO! User Manual</a:t>
            </a:r>
            <a:r>
              <a:rPr lang="en-CA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470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1526540" cy="1526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32656"/>
            <a:ext cx="558011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marL="355600" defTabSz="913977"/>
            <a:r>
              <a:rPr lang="en-CA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/>
              </a:rPr>
              <a:t>Iridium GO! Accessories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052736"/>
            <a:ext cx="8686800" cy="97536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cs typeface="Trebuchet MS" pitchFamily="34" charset="0"/>
              </a:rPr>
              <a:t>Iridium is launching a series of accessories specifically compatible with the Iridium GO!</a:t>
            </a:r>
          </a:p>
          <a:p>
            <a:r>
              <a:rPr lang="en-US" sz="1800" dirty="0">
                <a:cs typeface="Trebuchet MS" pitchFamily="34" charset="0"/>
              </a:rPr>
              <a:t>Additional details and configurations can be found by referencing Roadpost’s </a:t>
            </a:r>
            <a:r>
              <a:rPr lang="en-US" sz="1800" dirty="0">
                <a:cs typeface="Trebuchet MS" pitchFamily="34" charset="0"/>
                <a:hlinkClick r:id="rId4"/>
              </a:rPr>
              <a:t>Iridium GO! Accessories Sell Sheet</a:t>
            </a:r>
            <a:r>
              <a:rPr lang="en-US" sz="1800" dirty="0">
                <a:cs typeface="Trebuchet MS" pitchFamily="34" charset="0"/>
              </a:rPr>
              <a:t>.</a:t>
            </a:r>
            <a:endParaRPr lang="en-US" sz="1800" dirty="0">
              <a:solidFill>
                <a:schemeClr val="tx1"/>
              </a:solidFill>
              <a:cs typeface="Trebuchet MS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47" y="2881675"/>
            <a:ext cx="1244600" cy="11557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65" y="2632452"/>
            <a:ext cx="1966595" cy="108458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0" y="3875420"/>
            <a:ext cx="1414145" cy="128587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0" y="5376446"/>
            <a:ext cx="1417320" cy="991870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47" y="4037375"/>
            <a:ext cx="1414145" cy="116649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717032"/>
            <a:ext cx="2099945" cy="112966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948391"/>
            <a:ext cx="1353820" cy="11449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5" name="Picture 24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436" y="6237312"/>
            <a:ext cx="1292860" cy="46545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337900" y="2204864"/>
            <a:ext cx="337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Included Accessories: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38500" y="2204864"/>
            <a:ext cx="337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Additional Accessories: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62036" y="3068960"/>
            <a:ext cx="12280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Protective</a:t>
            </a:r>
          </a:p>
          <a:p>
            <a:r>
              <a:rPr lang="en-CA" sz="1700" dirty="0"/>
              <a:t>Cover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9672" y="4181599"/>
            <a:ext cx="12280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AC Adapter Kit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19672" y="5477743"/>
            <a:ext cx="12280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DC Auto Adapter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99992" y="4237727"/>
            <a:ext cx="12280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USB Cable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96108" y="3212976"/>
            <a:ext cx="12280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Battery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580112" y="2389530"/>
            <a:ext cx="0" cy="40805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80484" y="2715017"/>
            <a:ext cx="12280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Carry Bag with </a:t>
            </a:r>
            <a:r>
              <a:rPr lang="en-CA" sz="1700" dirty="0" err="1"/>
              <a:t>carabiner</a:t>
            </a:r>
            <a:endParaRPr lang="en-CA" sz="1700" dirty="0"/>
          </a:p>
        </p:txBody>
      </p:sp>
      <p:sp>
        <p:nvSpPr>
          <p:cNvPr id="38" name="TextBox 37"/>
          <p:cNvSpPr txBox="1"/>
          <p:nvPr/>
        </p:nvSpPr>
        <p:spPr>
          <a:xfrm>
            <a:off x="7884368" y="3919989"/>
            <a:ext cx="122802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Wall Mount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36296" y="5235297"/>
            <a:ext cx="1876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5m Outdoor USB Cable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36296" y="6125815"/>
            <a:ext cx="18760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dirty="0"/>
              <a:t>External Antenna Adapter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186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514092"/>
              </p:ext>
            </p:extLst>
          </p:nvPr>
        </p:nvGraphicFramePr>
        <p:xfrm>
          <a:off x="200470" y="2276872"/>
          <a:ext cx="8547994" cy="5039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3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739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en-CA" sz="1700" b="1" u="sng" dirty="0"/>
                        <a:t>Iridium GO! 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b="1" u="sng" dirty="0"/>
                        <a:t>Iridium GO! Mail &amp; Web 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Apple iOS and Android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Multiple Users (up to 5)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Settings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Phone calling &amp; transfer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Text messaging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SOS button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Tracking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Twitter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Contact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/>
                        <a:t>In-App Help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C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Apple iOS and Android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E-mail: &lt;name&gt;@my.iridium.net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External account sync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Compression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Social media updates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Weather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/>
                        <a:t>In-App</a:t>
                      </a:r>
                      <a:r>
                        <a:rPr lang="en-CA" sz="1700" baseline="0" dirty="0"/>
                        <a:t> Help</a:t>
                      </a:r>
                      <a:endParaRPr lang="en-CA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90451">
                <a:tc>
                  <a:txBody>
                    <a:bodyPr/>
                    <a:lstStyle/>
                    <a:p>
                      <a:endParaRPr lang="en-C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332656"/>
            <a:ext cx="558011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marL="355600" defTabSz="913977"/>
            <a:r>
              <a:rPr lang="en-CA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/>
              </a:rPr>
              <a:t>Iridium GO! Applications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196752"/>
            <a:ext cx="8686800" cy="975360"/>
          </a:xfrm>
        </p:spPr>
        <p:txBody>
          <a:bodyPr>
            <a:noAutofit/>
          </a:bodyPr>
          <a:lstStyle/>
          <a:p>
            <a:r>
              <a:rPr lang="en-US" sz="1700" dirty="0">
                <a:solidFill>
                  <a:schemeClr val="tx1"/>
                </a:solidFill>
                <a:cs typeface="Trebuchet MS" pitchFamily="34" charset="0"/>
              </a:rPr>
              <a:t>Iridium GO! and Iridium GO! Mail &amp; Web Apps will be available for download in iTunes and Google Play storefronts.</a:t>
            </a:r>
          </a:p>
          <a:p>
            <a:r>
              <a:rPr lang="en-US" sz="1700" dirty="0">
                <a:cs typeface="Trebuchet MS" pitchFamily="34" charset="0"/>
              </a:rPr>
              <a:t>These apps are required to connect to your Iridium GO!</a:t>
            </a:r>
            <a:endParaRPr lang="en-US" sz="1700" dirty="0">
              <a:solidFill>
                <a:schemeClr val="tx1"/>
              </a:solidFill>
              <a:cs typeface="Trebuchet MS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04124" y="3853582"/>
            <a:ext cx="1384300" cy="2671762"/>
            <a:chOff x="3838575" y="3576638"/>
            <a:chExt cx="1384300" cy="2671762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3576638"/>
              <a:ext cx="1384300" cy="267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067175"/>
              <a:ext cx="114300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97" y="3853581"/>
            <a:ext cx="13843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5331735"/>
            <a:ext cx="1193609" cy="1193609"/>
          </a:xfrm>
          <a:prstGeom prst="round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http://static.giantbomb.com/uploads/original/15/157771/2312719-a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205739"/>
            <a:ext cx="823913" cy="6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982" y="2204864"/>
            <a:ext cx="826564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324268"/>
            <a:ext cx="1193609" cy="1193609"/>
          </a:xfrm>
          <a:prstGeom prst="round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78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2656"/>
            <a:ext cx="558011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marL="355600" defTabSz="913977"/>
            <a:r>
              <a:rPr lang="en-CA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Target Markets: Consumer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08861"/>
              </p:ext>
            </p:extLst>
          </p:nvPr>
        </p:nvGraphicFramePr>
        <p:xfrm>
          <a:off x="243384" y="1124744"/>
          <a:ext cx="8577088" cy="4084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2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055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Calibri" panose="020F0502020204030204" pitchFamily="34" charset="0"/>
                        </a:rPr>
                        <a:t>Segment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</a:rPr>
                        <a:t> Proposition 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40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Boaters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latin typeface="Calibri" panose="020F0502020204030204" pitchFamily="34" charset="0"/>
                        </a:rPr>
                        <a:t>In shore and off shore boaters (25-60ft wind and gas), mostly weekend users who cannot live without connection (text, email and calls) to friends, family and work over a weekend. </a:t>
                      </a:r>
                    </a:p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latin typeface="Calibri" panose="020F0502020204030204" pitchFamily="34" charset="0"/>
                        </a:rPr>
                        <a:t>Obtain weather data, wind and currents.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595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Explorers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latin typeface="Calibri" panose="020F0502020204030204" pitchFamily="34" charset="0"/>
                        </a:rPr>
                        <a:t>Weekend warriors:</a:t>
                      </a:r>
                      <a:r>
                        <a:rPr lang="en-US" sz="1700" dirty="0">
                          <a:latin typeface="Calibri" panose="020F0502020204030204" pitchFamily="34" charset="0"/>
                        </a:rPr>
                        <a:t> Hiker, biker, campers who are weekend warriors in their own backyard but travel out of terrestrial wireless coverage.</a:t>
                      </a:r>
                    </a:p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latin typeface="Calibri" panose="020F0502020204030204" pitchFamily="34" charset="0"/>
                        </a:rPr>
                        <a:t>Expedition and Outfitters:  </a:t>
                      </a:r>
                      <a:r>
                        <a:rPr lang="en-US" sz="1700" dirty="0">
                          <a:latin typeface="Calibri" panose="020F0502020204030204" pitchFamily="34" charset="0"/>
                        </a:rPr>
                        <a:t>Serious vacation or longer time period adventurers.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486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Rural</a:t>
                      </a:r>
                      <a:r>
                        <a:rPr lang="en-US" sz="1700" b="1" baseline="0" dirty="0">
                          <a:latin typeface="Calibri" panose="020F0502020204030204" pitchFamily="34" charset="0"/>
                        </a:rPr>
                        <a:t> Residents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latin typeface="Calibri" panose="020F0502020204030204" pitchFamily="34" charset="0"/>
                        </a:rPr>
                        <a:t>Small remote housing, outfitter or work installations offering basic email and phone calling capability.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</a:rPr>
                        <a:t>  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067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Travelers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b="1" strike="noStrike" dirty="0">
                          <a:latin typeface="Calibri" panose="020F0502020204030204" pitchFamily="34" charset="0"/>
                        </a:rPr>
                        <a:t>Retired Adventurers:</a:t>
                      </a:r>
                      <a:r>
                        <a:rPr lang="en-US" sz="1700" strike="noStrike" dirty="0">
                          <a:latin typeface="Calibri" panose="020F0502020204030204" pitchFamily="34" charset="0"/>
                        </a:rPr>
                        <a:t>  Large numbers of Baby boomers are taking to the road in small RVs and exploring their own country’s.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700" b="1" dirty="0">
                          <a:latin typeface="Calibri" panose="020F0502020204030204" pitchFamily="34" charset="0"/>
                        </a:rPr>
                        <a:t>Cruise Ship Passengers:  </a:t>
                      </a:r>
                      <a:r>
                        <a:rPr lang="en-US" sz="1700" b="0" dirty="0">
                          <a:latin typeface="Calibri" panose="020F0502020204030204" pitchFamily="34" charset="0"/>
                        </a:rPr>
                        <a:t>C</a:t>
                      </a:r>
                      <a:r>
                        <a:rPr lang="en-US" sz="1700" dirty="0">
                          <a:latin typeface="Calibri" panose="020F0502020204030204" pitchFamily="34" charset="0"/>
                        </a:rPr>
                        <a:t>all home and email without cost or hassle of visiting Internet Café.  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51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2656"/>
            <a:ext cx="5580112" cy="5760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2" tIns="45702" rIns="91402" bIns="45702" rtlCol="0" anchor="ctr"/>
          <a:lstStyle/>
          <a:p>
            <a:pPr marL="355600" defTabSz="913977"/>
            <a:r>
              <a:rPr lang="en-CA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Target Markets: Business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98442"/>
              </p:ext>
            </p:extLst>
          </p:nvPr>
        </p:nvGraphicFramePr>
        <p:xfrm>
          <a:off x="243384" y="1124744"/>
          <a:ext cx="8505080" cy="46938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76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9055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</a:rPr>
                        <a:t>Segment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en-US" sz="1700" baseline="0" dirty="0">
                          <a:latin typeface="Calibri" panose="020F0502020204030204" pitchFamily="34" charset="0"/>
                        </a:rPr>
                        <a:t> Proposition 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540">
                <a:tc>
                  <a:txBody>
                    <a:bodyPr/>
                    <a:lstStyle/>
                    <a:p>
                      <a:r>
                        <a:rPr lang="en-CA" sz="1700" b="1" dirty="0">
                          <a:latin typeface="Calibri" panose="020F0502020204030204" pitchFamily="34" charset="0"/>
                        </a:rPr>
                        <a:t>Offices in Disaster-Prone Areas</a:t>
                      </a:r>
                      <a:endParaRPr lang="en-US" sz="1700" b="1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Low cost option to enable businesses to connect in event of disaster.  Can be installed or carried, increasing utility.</a:t>
                      </a:r>
                    </a:p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Example locations include</a:t>
                      </a:r>
                      <a:r>
                        <a:rPr lang="en-CA" sz="17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CA" sz="1700" dirty="0">
                          <a:latin typeface="Calibri" panose="020F0502020204030204" pitchFamily="34" charset="0"/>
                        </a:rPr>
                        <a:t>US Gulf, Japan,</a:t>
                      </a:r>
                      <a:r>
                        <a:rPr lang="en-CA" sz="1700" baseline="0" dirty="0">
                          <a:latin typeface="Calibri" panose="020F0502020204030204" pitchFamily="34" charset="0"/>
                        </a:rPr>
                        <a:t> etc.</a:t>
                      </a:r>
                      <a:endParaRPr lang="en-CA" sz="1700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8595">
                <a:tc>
                  <a:txBody>
                    <a:bodyPr/>
                    <a:lstStyle/>
                    <a:p>
                      <a:r>
                        <a:rPr lang="en-CA" sz="1700" b="1" dirty="0">
                          <a:latin typeface="Calibri" panose="020F0502020204030204" pitchFamily="34" charset="0"/>
                        </a:rPr>
                        <a:t>Expedition Leaders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lvl="0" indent="-174625">
                        <a:buFont typeface="Arial" panose="020B0604020202020204" pitchFamily="34" charset="0"/>
                        <a:buChar char="•"/>
                      </a:pPr>
                      <a:r>
                        <a:rPr lang="en-CA" sz="1700" b="0" dirty="0">
                          <a:latin typeface="Calibri" panose="020F0502020204030204" pitchFamily="34" charset="0"/>
                        </a:rPr>
                        <a:t>Enable expedition leader to share and manage connection with customers who will value being able to connect to home and pay the expedition leader for usage.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486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Executive Roamers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Iridium is less expensive than roaming onto another carrier’s network ($2.50 vs $1.50) as long as large emails are not required.</a:t>
                      </a:r>
                      <a:endParaRPr lang="en-US" sz="1700" dirty="0">
                        <a:latin typeface="Calibri" panose="020F0502020204030204" pitchFamily="34" charset="0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067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Truckers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Truckers whose companies require productivity applications, such as dispatch, email or voice communications with the driver. </a:t>
                      </a:r>
                    </a:p>
                    <a:p>
                      <a:pPr marL="174625" marR="0" lvl="1" indent="-1746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In addition, vehicular monitoring can be accommodated with a smartphone or Tablet. 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9067">
                <a:tc>
                  <a:txBody>
                    <a:bodyPr/>
                    <a:lstStyle/>
                    <a:p>
                      <a:r>
                        <a:rPr lang="en-US" sz="1700" b="1" dirty="0">
                          <a:latin typeface="Calibri" panose="020F0502020204030204" pitchFamily="34" charset="0"/>
                        </a:rPr>
                        <a:t>Pilots</a:t>
                      </a: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CA" sz="1700" dirty="0">
                          <a:latin typeface="Calibri" panose="020F0502020204030204" pitchFamily="34" charset="0"/>
                        </a:rPr>
                        <a:t>Small aircraft/bush pilots require weather updates, navigation, DUATs and other aviation related data transfers in addition to email and voice communications while out of terrestrial coverage. </a:t>
                      </a: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45926-3568-4834-A019-CE740445F37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273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7538</TotalTime>
  <Words>1239</Words>
  <Application>Microsoft Office PowerPoint</Application>
  <PresentationFormat>On-screen Show (4:3)</PresentationFormat>
  <Paragraphs>226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Times New Roman</vt:lpstr>
      <vt:lpstr>Trebuchet MS</vt:lpstr>
      <vt:lpstr>Wingdings</vt:lpstr>
      <vt:lpstr>Office Theme</vt:lpstr>
      <vt:lpstr>Iridium GO! Training   </vt:lpstr>
      <vt:lpstr>Iridium GO! Key Features</vt:lpstr>
      <vt:lpstr>Iridium GO! Positioning</vt:lpstr>
      <vt:lpstr>Iridium GO! Tech Specs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Murray</dc:creator>
  <cp:lastModifiedBy>Hayli Mueller</cp:lastModifiedBy>
  <cp:revision>78</cp:revision>
  <dcterms:created xsi:type="dcterms:W3CDTF">2014-07-07T13:15:08Z</dcterms:created>
  <dcterms:modified xsi:type="dcterms:W3CDTF">2018-04-10T20:44:13Z</dcterms:modified>
</cp:coreProperties>
</file>